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4" r:id="rId2"/>
  </p:sldIdLst>
  <p:sldSz cx="9144000" cy="6858000" type="screen4x3"/>
  <p:notesSz cx="6858000" cy="9144000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MS PGothic" charset="0"/>
        <a:cs typeface="MS PGothic" charset="0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MS PGothic" charset="0"/>
        <a:cs typeface="MS PGothic" charset="0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MS PGothic" charset="0"/>
        <a:cs typeface="MS PGothic" charset="0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MS PGothic" charset="0"/>
        <a:cs typeface="MS PGothic" charset="0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MS PGothic" charset="0"/>
        <a:cs typeface="MS PGothic" charset="0"/>
      </a:defRPr>
    </a:lvl5pPr>
    <a:lvl6pPr marL="22860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MS PGothic" charset="0"/>
        <a:cs typeface="MS PGothic" charset="0"/>
      </a:defRPr>
    </a:lvl6pPr>
    <a:lvl7pPr marL="27432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MS PGothic" charset="0"/>
        <a:cs typeface="MS PGothic" charset="0"/>
      </a:defRPr>
    </a:lvl7pPr>
    <a:lvl8pPr marL="32004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MS PGothic" charset="0"/>
        <a:cs typeface="MS PGothic" charset="0"/>
      </a:defRPr>
    </a:lvl8pPr>
    <a:lvl9pPr marL="36576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MS PGothic" charset="0"/>
        <a:cs typeface="MS PGothic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84" autoAdjust="0"/>
    <p:restoredTop sz="94660"/>
  </p:normalViewPr>
  <p:slideViewPr>
    <p:cSldViewPr snapToGrid="0" snapToObjects="1">
      <p:cViewPr varScale="1">
        <p:scale>
          <a:sx n="174" d="100"/>
          <a:sy n="174" d="100"/>
        </p:scale>
        <p:origin x="-120" y="-11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EB85E-0BA5-AC49-ABAE-1A50D7E9AC5F}" type="datetimeFigureOut">
              <a:rPr lang="ja-JP" altLang="en-US"/>
              <a:pPr>
                <a:defRPr/>
              </a:pPr>
              <a:t>20/08/28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C3F75-0270-F34B-9B36-7C219D29F28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64227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F924F-AD9D-9249-A536-1585E6B52B84}" type="datetimeFigureOut">
              <a:rPr lang="ja-JP" altLang="en-US"/>
              <a:pPr>
                <a:defRPr/>
              </a:pPr>
              <a:t>20/08/28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C9165-5699-EA45-9100-26AAABF1FB3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05035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62C30-F8CF-A842-B93E-69CE24086571}" type="datetimeFigureOut">
              <a:rPr lang="ja-JP" altLang="en-US"/>
              <a:pPr>
                <a:defRPr/>
              </a:pPr>
              <a:t>20/08/28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4090B-4A69-0147-8249-136B5821417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03094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455E2-7D46-9247-A2A4-20D2F062CA5F}" type="datetimeFigureOut">
              <a:rPr lang="ja-JP" altLang="en-US"/>
              <a:pPr>
                <a:defRPr/>
              </a:pPr>
              <a:t>20/08/28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51DB0-E489-D14C-99C4-13B4DF6801A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266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DD422-86F1-6C4E-B3BA-87018F11D7DD}" type="datetimeFigureOut">
              <a:rPr lang="ja-JP" altLang="en-US"/>
              <a:pPr>
                <a:defRPr/>
              </a:pPr>
              <a:t>20/08/28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2F3E98-D4BB-C344-B5FE-C56E0801075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21378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93F5D-652B-0E42-9220-117D0B2BC7D6}" type="datetimeFigureOut">
              <a:rPr lang="ja-JP" altLang="en-US"/>
              <a:pPr>
                <a:defRPr/>
              </a:pPr>
              <a:t>20/08/28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8A052-72C4-EE49-B91C-53C77B9F7F3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27934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6B4B5-9F1F-6A4A-A0E5-7B9E17388DE9}" type="datetimeFigureOut">
              <a:rPr lang="ja-JP" altLang="en-US"/>
              <a:pPr>
                <a:defRPr/>
              </a:pPr>
              <a:t>20/08/28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BA58C1-C933-9A47-B934-223A2BD31A5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36095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07EAA-CD53-6345-A86E-9718EE79941B}" type="datetimeFigureOut">
              <a:rPr lang="ja-JP" altLang="en-US"/>
              <a:pPr>
                <a:defRPr/>
              </a:pPr>
              <a:t>20/08/28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41E05-96F7-B84E-8A63-454FCAD5BB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64745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5969D0-20B0-7046-A87A-FB3E11DC672A}" type="datetimeFigureOut">
              <a:rPr lang="ja-JP" altLang="en-US"/>
              <a:pPr>
                <a:defRPr/>
              </a:pPr>
              <a:t>20/08/28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336F9A-33D5-1042-80B6-C4BC75943AC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14435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8CA3A-DDFC-E34B-95C7-3EC0C3C0EAE5}" type="datetimeFigureOut">
              <a:rPr lang="ja-JP" altLang="en-US"/>
              <a:pPr>
                <a:defRPr/>
              </a:pPr>
              <a:t>20/08/28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42788-AF67-2446-ADF4-D04F61D080C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63636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2B1F1-3BC7-D647-83E1-07BDA2D6B572}" type="datetimeFigureOut">
              <a:rPr lang="ja-JP" altLang="en-US"/>
              <a:pPr>
                <a:defRPr/>
              </a:pPr>
              <a:t>20/08/28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408D8-427C-4B41-9143-2A0FFE81005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69901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E532A43-06BE-AD45-B9AD-F2B2C3C9D070}" type="datetimeFigureOut">
              <a:rPr lang="ja-JP" altLang="en-US"/>
              <a:pPr>
                <a:defRPr/>
              </a:pPr>
              <a:t>20/08/28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31F0486-407D-FE42-9C1C-F03B1748E8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テキスト ボックス 2"/>
          <p:cNvSpPr txBox="1">
            <a:spLocks noChangeArrowheads="1"/>
          </p:cNvSpPr>
          <p:nvPr/>
        </p:nvSpPr>
        <p:spPr bwMode="auto">
          <a:xfrm>
            <a:off x="125413" y="102263"/>
            <a:ext cx="123666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r>
              <a:rPr lang="en-US" altLang="ja-JP" sz="1100" dirty="0">
                <a:latin typeface="Times New Roman"/>
                <a:cs typeface="Times New Roman"/>
              </a:rPr>
              <a:t>Appendix</a:t>
            </a:r>
            <a:endParaRPr lang="ja-JP" altLang="en-US" sz="1100" dirty="0">
              <a:latin typeface="Times New Roman"/>
              <a:cs typeface="Times New Roman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9190757"/>
              </p:ext>
            </p:extLst>
          </p:nvPr>
        </p:nvGraphicFramePr>
        <p:xfrm>
          <a:off x="125412" y="503822"/>
          <a:ext cx="8932002" cy="6290112"/>
        </p:xfrm>
        <a:graphic>
          <a:graphicData uri="http://schemas.openxmlformats.org/drawingml/2006/table">
            <a:tbl>
              <a:tblPr/>
              <a:tblGrid>
                <a:gridCol w="14886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8866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8866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8866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8866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48866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20902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　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Grade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919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Clinical symptoms     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Extreme (10)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Severe (9)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Moderate (8/7)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Mild (5)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Slight (0)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4855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Voluntary movement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1) Absent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2) Acrocontracture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3) Pain reflex but slight trembling and rough breathing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1) Almost absent but parts of the extremities move minutely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2) Part of the extremity flexed and part paralyzed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3) Pain reflex or no pain reflex with clearly 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frowning 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face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1) Occasional all/partial extremity movement with no intention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2) Extremity could be paretic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3) Brushing away reaction for pain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1) Occasional movement to meet an object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2) Capable of raising the arms 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upward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 o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r 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moving them 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in 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the intended direction, 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that is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face or head, imitating a posture of the tester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1) Capable of movement with intention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2) Capable of unassisted posture change (partial change inclusive)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3) Moving 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wheel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hair 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unassisted, even if awkwardly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1916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Voluntary ingestion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Totally incapable of masticating and 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swallowing.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; o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n 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tube nutrition (gastric/nasal feeding)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1) Almost on tube nutrition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2) Saliva swallowing or mastication is found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3) Capable of attempting slight perusal ingestion, 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that is,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fruit juice, custard pudding, 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and so forth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1) Capable of 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masticating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; e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ven 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if not, almost capable of assisted auroral ingestion by swallowing, though sometimes choking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2) Insufficient peroral ingestion requires tube nutrition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1) Capable of unassisted ingestion be 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swallowing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;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mastication could be awkward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2) Capable of ingeting all the rice gruel served or chopped food with assistance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3) Attempting to reach 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mou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th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with a passed spoon or put the food into mouth awkwardly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Ingesting on own using spoon awkwardly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744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Fecal and urinary incontinence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No observed somatic movement when evacuating/Urinating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Slight somatic movement when evacuating/urinating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After incontinence, a displeased look or some signal is observed, 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that is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frequent somatic movement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1) Forced regular evacuating and urinating leads to the prevention of fecal and urinary incontinence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2) 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Communicating the fact in a certain way after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 incontinence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Except during the night, 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preevacuation 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and 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preurination 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communication is possible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744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Ophthalmography and visual recognition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1) Eyes not opend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2) Eyes opened, no blink reflex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1) Eyes opened, blink reflex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2) No following ocular movement, and no focusing eyes on an object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1) Looking straight toward the direction of 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the 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call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2) Following a moving object or staring at a TV, 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although 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understanding is impossible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1) Discriminating close relatives followed by a facial expression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2) Favorite picture, 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among other things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induce a facial expression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1) Capable of reading easy words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2) Capable of understanding simple numbers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3) When watching TV, response and laughter 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are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apparent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80377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Vocalizing and utterances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1) No vocalizing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2) No lip movement under tracheostomy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1) Groaning etc, without meaningful utterances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2) Lip movement observed under tracheostomy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1) A short 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utterance 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though not understandable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2) Occasional inatriculate vocal response to calls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3) Under tracheostomy, response to calls is 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through 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lip movement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1) Occasional vocalizing of a meaningful word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2) Vocal response to calls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3) </a:t>
                      </a:r>
                      <a:r>
                        <a:rPr kumimoji="1" lang="en-US" altLang="ja-JP" sz="7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Imitating talking by the tester under tracheostomy </a:t>
                      </a:r>
                      <a:endParaRPr lang="en-US" altLang="ja-JP" sz="700" dirty="0">
                        <a:latin typeface="Times New Roman"/>
                        <a:cs typeface="Times New Roman"/>
                      </a:endParaRP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1) Capable of vocalizing a simple word responce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2) Lip movement corresponds to what is asked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80377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Response and comprehension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No response to calls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Some response to calls, such as somatic or eye movement, etc.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Response to calls is possible at times, but no understanding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Response and understanding of simple calls is possible at times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Response fits the purpose of calls and nearly correct understanding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1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Change of expression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No response to ambient sound stimulations and TV sounds, 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among other things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Chnage of expression, such as smilling, crying, and anger, is not due to ambient stimulations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Change of expression is occasionally found in response to ambient stimulations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Change of expression, such as smiling, crying and anger closely matches an expected response to the ambient stimulation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Change of expression, such as crying and 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smiling, 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etc., exactly matches an expected response to the ambient stimulation</a:t>
                      </a:r>
                    </a:p>
                  </a:txBody>
                  <a:tcPr marL="5787" marR="5787" marT="578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3909562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11682</TotalTime>
  <Words>421</Words>
  <Application>Microsoft Macintosh PowerPoint</Application>
  <PresentationFormat>画面に合わせる (4:3)</PresentationFormat>
  <Paragraphs>51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ホワイト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Table 1. The characteristics of the patients with prolonged consciousness disorders</dc:title>
  <dc:creator>阿部 浩明</dc:creator>
  <cp:lastModifiedBy>阿部　浩明 DTI_Mac_Pro</cp:lastModifiedBy>
  <cp:revision>123</cp:revision>
  <cp:lastPrinted>2015-11-12T12:56:29Z</cp:lastPrinted>
  <dcterms:created xsi:type="dcterms:W3CDTF">2015-09-28T14:26:05Z</dcterms:created>
  <dcterms:modified xsi:type="dcterms:W3CDTF">2020-08-28T08:46:03Z</dcterms:modified>
</cp:coreProperties>
</file>